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70" r:id="rId10"/>
    <p:sldId id="263" r:id="rId11"/>
    <p:sldId id="264" r:id="rId12"/>
    <p:sldId id="268" r:id="rId13"/>
    <p:sldId id="276" r:id="rId14"/>
    <p:sldId id="275" r:id="rId15"/>
    <p:sldId id="265" r:id="rId16"/>
    <p:sldId id="272" r:id="rId17"/>
    <p:sldId id="266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9" d="100"/>
          <a:sy n="59" d="100"/>
        </p:scale>
        <p:origin x="1428" y="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7" Type="http://schemas.openxmlformats.org/officeDocument/2006/relationships/image" Target="../media/image5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p3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F5F016-1FA6-4A99-9FA2-847B9CFF1D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 va video</a:t>
            </a:r>
            <a:r>
              <a:rPr kumimoji="0" lang="ru-RU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materiallar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qayta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ishlash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dirty="0">
                <a:latin typeface="Arial" panose="020B0604020202020204" pitchFamily="34" charset="0"/>
              </a:rPr>
              <a:t>t</a:t>
            </a:r>
            <a:r>
              <a:rPr kumimoji="0" lang="ru-RU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exnologiyalar</a:t>
            </a:r>
            <a:r>
              <a:rPr lang="en-US" altLang="en-US" dirty="0">
                <a:latin typeface="Arial" panose="020B0604020202020204" pitchFamily="34" charset="0"/>
              </a:rPr>
              <a:t>i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5A51CDE-BBE1-4952-AA35-609C3EFD3E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44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Audio va video ishlov berishda AI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5A33303-E509-4CAE-B9A2-A0CB4CE6F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71" y="2127371"/>
            <a:ext cx="8567057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Avtomatik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o'rnatish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(Runway ML, Pika Labs)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Ovozli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aktyorlik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yoqilgan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qanday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ElevenLabs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HeyGen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DeepDub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800" b="1" dirty="0" err="1">
                <a:latin typeface="Arial" panose="020B0604020202020204" pitchFamily="34" charset="0"/>
              </a:rPr>
              <a:t>Fonni</a:t>
            </a:r>
            <a:r>
              <a:rPr lang="en-US" altLang="en-US" sz="2800" b="1" dirty="0"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latin typeface="Arial" panose="020B0604020202020204" pitchFamily="34" charset="0"/>
              </a:rPr>
              <a:t>o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’chirish</a:t>
            </a:r>
            <a:r>
              <a:rPr lang="en-US" altLang="en-US" sz="2800" b="1" dirty="0"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(Descript,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Unscreen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Lablar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2800" b="1" dirty="0" err="1">
                <a:latin typeface="Arial" panose="020B0604020202020204" pitchFamily="34" charset="0"/>
              </a:rPr>
              <a:t>Sinxronizatsiyasi</a:t>
            </a:r>
            <a:r>
              <a:rPr lang="en-US" altLang="en-US" sz="2800" b="1" dirty="0"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qachon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tarjima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video (AI Dubbing)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Sahnalar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musiqa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yaratish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Suno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Mubert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Kaiber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Mobil ilovalar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C40E0335-F2DF-4335-9F12-289A47D9AB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9860139"/>
              </p:ext>
            </p:extLst>
          </p:nvPr>
        </p:nvGraphicFramePr>
        <p:xfrm>
          <a:off x="348343" y="1770946"/>
          <a:ext cx="8229600" cy="393192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23500503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02709321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846992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sz="2400"/>
                        <a:t>Ilova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/>
                        <a:t>Maqsad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Platforma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237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b="1"/>
                        <a:t>CapCut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/>
                        <a:t>Video + effektlar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Android / 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9060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b="1"/>
                        <a:t>VN Editor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/>
                        <a:t>Videoni tahrirlash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Android / 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0893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b="1"/>
                        <a:t>Dolby On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/>
                        <a:t>Ovozni yozib olish va tozalash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Android / 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9846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b="1" dirty="0"/>
                        <a:t>Lexis Audio Editor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/>
                        <a:t>Ovoz muharriri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Android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130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b="1"/>
                        <a:t>InShot / KineMaster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/>
                        <a:t>Video + musiqa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Android / 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663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b="1"/>
                        <a:t>Moises.ai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/>
                        <a:t>Vokal va asboblarni ajratish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Mobil + </a:t>
                      </a:r>
                      <a:r>
                        <a:rPr lang="en-US" sz="2400" dirty="0"/>
                        <a:t>Web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63991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AE1C72-FA1A-4337-B2BE-78E278B9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Studio 1 - Mix">
            <a:hlinkClick r:id="" action="ppaction://media"/>
            <a:extLst>
              <a:ext uri="{FF2B5EF4-FFF2-40B4-BE49-F238E27FC236}">
                <a16:creationId xmlns:a16="http://schemas.microsoft.com/office/drawing/2014/main" id="{0C895969-6A4B-4B67-A278-F30ED8F750B6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93595" y="5223719"/>
            <a:ext cx="406400" cy="48455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FFB0AB-5794-4EB0-B591-EC12CEF9CB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753" y="-311188"/>
            <a:ext cx="9144000" cy="5143500"/>
          </a:xfrm>
          <a:prstGeom prst="rect">
            <a:avLst/>
          </a:prstGeom>
        </p:spPr>
      </p:pic>
      <p:pic>
        <p:nvPicPr>
          <p:cNvPr id="8" name="mohsen-yeganeh-behet-ghol-midam_(muzzona.kz)">
            <a:hlinkClick r:id="" action="ppaction://media"/>
            <a:extLst>
              <a:ext uri="{FF2B5EF4-FFF2-40B4-BE49-F238E27FC236}">
                <a16:creationId xmlns:a16="http://schemas.microsoft.com/office/drawing/2014/main" id="{7AF1EBAD-A13D-4709-99D1-ED397598C6B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7205" y="5301869"/>
            <a:ext cx="418697" cy="4064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2493A64-FC38-4D03-BE69-45F85EF287CF}"/>
              </a:ext>
            </a:extLst>
          </p:cNvPr>
          <p:cNvSpPr/>
          <p:nvPr/>
        </p:nvSpPr>
        <p:spPr>
          <a:xfrm>
            <a:off x="6096000" y="5950969"/>
            <a:ext cx="2590800" cy="685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So’ng</a:t>
            </a:r>
            <a:endParaRPr lang="en-US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ADBBBA4-1CCF-4A6F-90C2-BAC5EB442D66}"/>
              </a:ext>
            </a:extLst>
          </p:cNvPr>
          <p:cNvSpPr/>
          <p:nvPr/>
        </p:nvSpPr>
        <p:spPr>
          <a:xfrm>
            <a:off x="587827" y="5966335"/>
            <a:ext cx="2590800" cy="685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avval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1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223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5E7EC6-C440-491D-844F-BFC18A054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31F315-9D69-466B-BFCC-97A03DB15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Media kompaniyasi har hafta o'nlab soatlik intervyu oladi. Tarkibni qo'lda ko'rib chiqish va parolini ochish juda uzoq va qimmat. Rahbariyat tizimni amalga oshirishni xohlaydi: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avtomatik ravishda </a:t>
            </a:r>
            <a:r>
              <a:rPr lang="ru-RU" b="1" dirty="0" err="1"/>
              <a:t>nutqni</a:t>
            </a:r>
            <a:r>
              <a:rPr lang="ru-RU" b="1" dirty="0"/>
              <a:t> </a:t>
            </a:r>
            <a:r>
              <a:rPr lang="ru-RU" b="1" dirty="0" err="1"/>
              <a:t>tan</a:t>
            </a:r>
            <a:r>
              <a:rPr lang="en-US" b="1" dirty="0" err="1"/>
              <a:t>ib</a:t>
            </a:r>
            <a:r>
              <a:rPr lang="ru-RU" b="1" dirty="0"/>
              <a:t> </a:t>
            </a:r>
            <a:r>
              <a:rPr lang="ru-RU" b="1" dirty="0" err="1"/>
              <a:t>oli</a:t>
            </a:r>
            <a:r>
              <a:rPr lang="en-US" b="1" dirty="0" err="1"/>
              <a:t>sh</a:t>
            </a:r>
            <a:r>
              <a:rPr lang="ru-RU" dirty="0"/>
              <a:t> va subtitrlar yarating;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 err="1"/>
              <a:t>tuyg'ularni</a:t>
            </a:r>
            <a:r>
              <a:rPr lang="ru-RU" b="1" dirty="0"/>
              <a:t> </a:t>
            </a:r>
            <a:r>
              <a:rPr lang="ru-RU" b="1" dirty="0" err="1"/>
              <a:t>aniqla</a:t>
            </a:r>
            <a:r>
              <a:rPr lang="en-US" b="1" dirty="0" err="1"/>
              <a:t>sh</a:t>
            </a:r>
            <a:r>
              <a:rPr lang="ru-RU" dirty="0"/>
              <a:t> suhbatdoshlarning yuzi va ovozi;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audio trek va </a:t>
            </a:r>
            <a:r>
              <a:rPr lang="ru-RU" b="1" dirty="0" err="1"/>
              <a:t>shovqinlarni</a:t>
            </a:r>
            <a:r>
              <a:rPr lang="ru-RU" b="1" dirty="0"/>
              <a:t> </a:t>
            </a:r>
            <a:r>
              <a:rPr lang="ru-RU" b="1" dirty="0" err="1"/>
              <a:t>ajrati</a:t>
            </a:r>
            <a:r>
              <a:rPr lang="en-US" b="1" dirty="0" err="1"/>
              <a:t>sh</a:t>
            </a:r>
            <a:r>
              <a:rPr lang="ru-RU" dirty="0"/>
              <a:t>, ovoz sifatini yaxshilash;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qisqa video </a:t>
            </a:r>
            <a:r>
              <a:rPr lang="ru-RU" b="1" dirty="0" err="1"/>
              <a:t>rezyume</a:t>
            </a:r>
            <a:r>
              <a:rPr lang="ru-RU" b="1" dirty="0"/>
              <a:t> </a:t>
            </a:r>
            <a:r>
              <a:rPr lang="ru-RU" b="1" dirty="0" err="1"/>
              <a:t>yarati</a:t>
            </a:r>
            <a:r>
              <a:rPr lang="en-US" b="1" dirty="0" err="1"/>
              <a:t>sh</a:t>
            </a:r>
            <a:r>
              <a:rPr lang="ru-RU" dirty="0"/>
              <a:t> suhbatning asosiy qismlaridan.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079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0FCCED-6F0B-45CD-A8CF-16A09C00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9B07AC82-590A-4CFE-BF53-7C0F1A789C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0053638"/>
              </p:ext>
            </p:extLst>
          </p:nvPr>
        </p:nvGraphicFramePr>
        <p:xfrm>
          <a:off x="228600" y="163285"/>
          <a:ext cx="8915400" cy="6699031"/>
        </p:xfrm>
        <a:graphic>
          <a:graphicData uri="http://schemas.openxmlformats.org/drawingml/2006/table">
            <a:tbl>
              <a:tblPr/>
              <a:tblGrid>
                <a:gridCol w="2228850">
                  <a:extLst>
                    <a:ext uri="{9D8B030D-6E8A-4147-A177-3AD203B41FA5}">
                      <a16:colId xmlns:a16="http://schemas.microsoft.com/office/drawing/2014/main" val="1938656700"/>
                    </a:ext>
                  </a:extLst>
                </a:gridCol>
                <a:gridCol w="1483179">
                  <a:extLst>
                    <a:ext uri="{9D8B030D-6E8A-4147-A177-3AD203B41FA5}">
                      <a16:colId xmlns:a16="http://schemas.microsoft.com/office/drawing/2014/main" val="3960578317"/>
                    </a:ext>
                  </a:extLst>
                </a:gridCol>
                <a:gridCol w="2307771">
                  <a:extLst>
                    <a:ext uri="{9D8B030D-6E8A-4147-A177-3AD203B41FA5}">
                      <a16:colId xmlns:a16="http://schemas.microsoft.com/office/drawing/2014/main" val="1860288620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507510544"/>
                    </a:ext>
                  </a:extLst>
                </a:gridCol>
              </a:tblGrid>
              <a:tr h="315760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 dirty="0"/>
                        <a:t>Bosqich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/>
                        <a:t>Vazifa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/>
                        <a:t>Ilova / Xizmat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/>
                        <a:t>Tavsif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2621917"/>
                  </a:ext>
                </a:extLst>
              </a:tr>
              <a:tr h="857064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 b="1"/>
                        <a:t>1. Videodan audio chiqarish</a:t>
                      </a:r>
                      <a:endParaRPr lang="ru-RU" sz="1600"/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/>
                        <a:t>Ovozli trekni oling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it-IT" sz="1600"/>
                        <a:t>🎞️ </a:t>
                      </a:r>
                      <a:r>
                        <a:rPr lang="it-IT" sz="1600" b="1"/>
                        <a:t>VLC Media Player</a:t>
                      </a:r>
                      <a:r>
                        <a:rPr lang="it-IT" sz="1600"/>
                        <a:t>, </a:t>
                      </a:r>
                      <a:r>
                        <a:rPr lang="it-IT" sz="1600" b="1"/>
                        <a:t>Adobe Premiere Pro</a:t>
                      </a:r>
                      <a:r>
                        <a:rPr lang="it-IT" sz="1600"/>
                        <a:t>, </a:t>
                      </a:r>
                      <a:r>
                        <a:rPr lang="it-IT" sz="1600" b="1"/>
                        <a:t>CapCut</a:t>
                      </a:r>
                      <a:endParaRPr lang="it-IT" sz="1600"/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/>
                        <a:t>Ichida </a:t>
                      </a:r>
                      <a:r>
                        <a:rPr lang="en-US" sz="1600"/>
                        <a:t>VLC → </a:t>
                      </a:r>
                      <a:r>
                        <a:rPr lang="en-US" sz="1600" i="1"/>
                        <a:t>Media → Convert/Save → Audio – MP3</a:t>
                      </a:r>
                      <a:r>
                        <a:rPr lang="en-US" sz="1600"/>
                        <a:t>. </a:t>
                      </a:r>
                      <a:r>
                        <a:rPr lang="ru-RU" sz="1600"/>
                        <a:t>Ichida </a:t>
                      </a:r>
                      <a:r>
                        <a:rPr lang="en-US" sz="1600"/>
                        <a:t>CapCut — </a:t>
                      </a:r>
                      <a:r>
                        <a:rPr lang="ru-RU" sz="1600"/>
                        <a:t>faqat audio eksport qiling.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2853626"/>
                  </a:ext>
                </a:extLst>
              </a:tr>
              <a:tr h="857064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 b="1"/>
                        <a:t>2. Ovozni shovqinlardan tozalash</a:t>
                      </a:r>
                      <a:endParaRPr lang="ru-RU" sz="1600"/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/>
                        <a:t>Fon shovqinini bostirish, ovoz balandligini normallashtirish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1600"/>
                        <a:t>🎧 </a:t>
                      </a:r>
                      <a:r>
                        <a:rPr lang="en-US" sz="1600" b="1"/>
                        <a:t>Audacity</a:t>
                      </a:r>
                      <a:r>
                        <a:rPr lang="en-US" sz="1600"/>
                        <a:t>, </a:t>
                      </a:r>
                      <a:r>
                        <a:rPr lang="en-US" sz="1600" b="1"/>
                        <a:t>Krisp</a:t>
                      </a:r>
                      <a:r>
                        <a:rPr lang="en-US" sz="1600"/>
                        <a:t>, </a:t>
                      </a:r>
                      <a:r>
                        <a:rPr lang="en-US" sz="1600" b="1"/>
                        <a:t>Adobe Podcast Enhance</a:t>
                      </a:r>
                      <a:endParaRPr lang="en-US" sz="1600"/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1600"/>
                        <a:t>Audacity — </a:t>
                      </a:r>
                      <a:r>
                        <a:rPr lang="ru-RU" sz="1600"/>
                        <a:t>filtr "</a:t>
                      </a:r>
                      <a:r>
                        <a:rPr lang="en-US" sz="1600"/>
                        <a:t>Noise Reduction». Adobe Podcast Enhance (</a:t>
                      </a:r>
                      <a:r>
                        <a:rPr lang="ru-RU" sz="1600"/>
                        <a:t>onlayn) - ovozni avtomatik ravishda yaxshilaydi.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979778"/>
                  </a:ext>
                </a:extLst>
              </a:tr>
              <a:tr h="1127716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 b="1"/>
                        <a:t>3. Nutqni aniqlash va subtitrlar</a:t>
                      </a:r>
                      <a:endParaRPr lang="ru-RU" sz="1600"/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/>
                        <a:t>Nutqni matnga aylantiring, subtitrlar qo'shing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1600"/>
                        <a:t>🗣️ </a:t>
                      </a:r>
                      <a:r>
                        <a:rPr lang="en-US" sz="1600" b="1"/>
                        <a:t>Whisper (OpenAI)</a:t>
                      </a:r>
                      <a:r>
                        <a:rPr lang="en-US" sz="1600"/>
                        <a:t>, </a:t>
                      </a:r>
                      <a:r>
                        <a:rPr lang="en-US" sz="1600" b="1"/>
                        <a:t>Veed.io</a:t>
                      </a:r>
                      <a:r>
                        <a:rPr lang="en-US" sz="1600"/>
                        <a:t>, </a:t>
                      </a:r>
                      <a:r>
                        <a:rPr lang="en-US" sz="1600" b="1"/>
                        <a:t>Subtitle Edit</a:t>
                      </a:r>
                      <a:r>
                        <a:rPr lang="en-US" sz="1600"/>
                        <a:t>, </a:t>
                      </a:r>
                      <a:r>
                        <a:rPr lang="en-US" sz="1600" b="1"/>
                        <a:t>YouTube Studio</a:t>
                      </a:r>
                      <a:endParaRPr lang="en-US" sz="1600"/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/>
                        <a:t>Veed.io va YouTube subtitrlarni o'zlari yaratadilar. Whisper-bu aniq tanib olish uchun kuchli oflayn vosita.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01107"/>
                  </a:ext>
                </a:extLst>
              </a:tr>
              <a:tr h="992389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 b="1"/>
                        <a:t>4. Tuyg'ular va kayfiyatni tahlil qilish</a:t>
                      </a:r>
                      <a:endParaRPr lang="ru-RU" sz="1600"/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/>
                        <a:t>Ma'ruzachining his-tuyg'ularini aniqlash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1600"/>
                        <a:t>😊 </a:t>
                      </a:r>
                      <a:r>
                        <a:rPr lang="en-US" sz="1600" b="1"/>
                        <a:t>DeepFaceLab</a:t>
                      </a:r>
                      <a:r>
                        <a:rPr lang="en-US" sz="1600"/>
                        <a:t>, </a:t>
                      </a:r>
                      <a:r>
                        <a:rPr lang="en-US" sz="1600" b="1"/>
                        <a:t>Azure Face API</a:t>
                      </a:r>
                      <a:r>
                        <a:rPr lang="en-US" sz="1600"/>
                        <a:t>, </a:t>
                      </a:r>
                      <a:r>
                        <a:rPr lang="en-US" sz="1600" b="1"/>
                        <a:t>Emotion Recognition by Picovoice</a:t>
                      </a:r>
                      <a:endParaRPr lang="en-US" sz="1600"/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/>
                        <a:t>Ushbu tizimlar video yoki fotosuratlarni tahlil qiladi va hissiyotlarni qaytaradi (quvonch, qayg'u, ajablanib va \ u200b \ u200bboshqalar).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769643"/>
                  </a:ext>
                </a:extLst>
              </a:tr>
              <a:tr h="721738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 b="1"/>
                        <a:t>5. Yakuniy videoni tahrirlash</a:t>
                      </a:r>
                      <a:endParaRPr lang="ru-RU" sz="1600"/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/>
                        <a:t>Videolar, subtitrlar va grafikalarni birlashtirish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1600" dirty="0"/>
                        <a:t>🎬 </a:t>
                      </a:r>
                      <a:r>
                        <a:rPr lang="en-US" sz="1600" b="1" dirty="0" err="1"/>
                        <a:t>CapCut</a:t>
                      </a:r>
                      <a:r>
                        <a:rPr lang="en-US" sz="1600" dirty="0"/>
                        <a:t>, </a:t>
                      </a:r>
                      <a:r>
                        <a:rPr lang="en-US" sz="1600" b="1" dirty="0"/>
                        <a:t>DaVinci Resolve</a:t>
                      </a:r>
                      <a:r>
                        <a:rPr lang="en-US" sz="1600" dirty="0"/>
                        <a:t>, </a:t>
                      </a:r>
                      <a:r>
                        <a:rPr lang="en-US" sz="1600" b="1" dirty="0"/>
                        <a:t>Canva Video Editor</a:t>
                      </a:r>
                      <a:endParaRPr lang="en-US" sz="1600" dirty="0"/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/>
                        <a:t>Sizga kreditlar, his-tuyg'ular grafikalarini qo'shish, vizual uslubni yaxshilash imkonini beradi.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4456793"/>
                  </a:ext>
                </a:extLst>
              </a:tr>
              <a:tr h="721738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 b="1"/>
                        <a:t>6. Qisqa video rezyumeni yaratish</a:t>
                      </a:r>
                      <a:endParaRPr lang="ru-RU" sz="1600"/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/>
                        <a:t>Muhim qismlarni avtomatik ravishda tanlang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1600"/>
                        <a:t>🤖 </a:t>
                      </a:r>
                      <a:r>
                        <a:rPr lang="en-US" sz="1600" b="1"/>
                        <a:t>Pictory.ai</a:t>
                      </a:r>
                      <a:r>
                        <a:rPr lang="en-US" sz="1600"/>
                        <a:t>, </a:t>
                      </a:r>
                      <a:r>
                        <a:rPr lang="en-US" sz="1600" b="1"/>
                        <a:t>Descript</a:t>
                      </a:r>
                      <a:r>
                        <a:rPr lang="en-US" sz="1600"/>
                        <a:t>, </a:t>
                      </a:r>
                      <a:r>
                        <a:rPr lang="en-US" sz="1600" b="1"/>
                        <a:t>Lumen5</a:t>
                      </a:r>
                      <a:endParaRPr lang="en-US" sz="1600"/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/>
                        <a:t>Pictory va Descript videolarni tahlil qiladi va subtitrlar bilan qisqa sharh yaratadi.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671152"/>
                  </a:ext>
                </a:extLst>
              </a:tr>
              <a:tr h="992389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 b="1"/>
                        <a:t>7. Yakuniy hisobot</a:t>
                      </a:r>
                      <a:endParaRPr lang="ru-RU" sz="1600"/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/>
                        <a:t>Tuyg'ular va nutqning qisqacha mazmuni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1600"/>
                        <a:t>📊 </a:t>
                      </a:r>
                      <a:r>
                        <a:rPr lang="en-US" sz="1600" b="1"/>
                        <a:t>Notion AI</a:t>
                      </a:r>
                      <a:r>
                        <a:rPr lang="en-US" sz="1600"/>
                        <a:t>, </a:t>
                      </a:r>
                      <a:r>
                        <a:rPr lang="en-US" sz="1600" b="1"/>
                        <a:t>ChatGPT (</a:t>
                      </a:r>
                      <a:r>
                        <a:rPr lang="ru-RU" sz="1600" b="1"/>
                        <a:t>orqali </a:t>
                      </a:r>
                      <a:r>
                        <a:rPr lang="en-US" sz="1600" b="1"/>
                        <a:t>Whisper </a:t>
                      </a:r>
                      <a:r>
                        <a:rPr lang="ru-RU" sz="1600" b="1"/>
                        <a:t>natija)</a:t>
                      </a:r>
                      <a:endParaRPr lang="ru-RU" sz="1600"/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 dirty="0"/>
                        <a:t>Transkripsiya matnini kiritish va sun'iy intellektdan kontent hisobotini yaratishni so'rash mumkin.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10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913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6051"/>
            <a:ext cx="8229600" cy="1143000"/>
          </a:xfrm>
        </p:spPr>
        <p:txBody>
          <a:bodyPr/>
          <a:lstStyle/>
          <a:p>
            <a:r>
              <a:rPr dirty="0"/>
              <a:t>2025 </a:t>
            </a:r>
            <a:r>
              <a:rPr dirty="0" err="1"/>
              <a:t>yilgi</a:t>
            </a:r>
            <a:r>
              <a:rPr dirty="0"/>
              <a:t> </a:t>
            </a:r>
            <a:r>
              <a:rPr dirty="0" err="1"/>
              <a:t>tendentsiyalar</a:t>
            </a:r>
            <a:endParaRPr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CF63D13-75CA-4EC2-A6AA-F81232573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" y="1416357"/>
            <a:ext cx="8229601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ijodiy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latin typeface="Arial" panose="020B0604020202020204" pitchFamily="34" charset="0"/>
              </a:rPr>
              <a:t>jarayonga</a:t>
            </a:r>
            <a:r>
              <a:rPr lang="en-US" altLang="en-US" sz="2400" b="1" dirty="0"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latin typeface="Arial" panose="020B0604020202020204" pitchFamily="34" charset="0"/>
              </a:rPr>
              <a:t>chuqur</a:t>
            </a:r>
            <a:r>
              <a:rPr lang="en-US" altLang="en-US" sz="2400" b="1" dirty="0"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latin typeface="Arial" panose="020B0604020202020204" pitchFamily="34" charset="0"/>
              </a:rPr>
              <a:t>integratsiya</a:t>
            </a:r>
            <a:r>
              <a:rPr lang="en-US" altLang="en-US" sz="2400" b="1" dirty="0"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avtomatik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ovoz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avtomatik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o'rnatish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☁️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Bulutli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studiyalar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yuklab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olmasdan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tahrirlash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(Runway,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Kapwing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🧠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Smart-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o'rnatish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va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tavsiyalar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yaxshisi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kadrlar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effektlarni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AI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taklif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qiladi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🎙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Virtual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diktorlar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va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dublyaj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yoqilgan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100+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tillar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🕶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AR/VR-video va 360°-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suratga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olish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trening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uchun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taqdimotlar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🔄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O'zaro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faoliyat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platformalar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formatlar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telefon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Kompyuter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</a:rPr>
              <a:t>VR </a:t>
            </a:r>
            <a:r>
              <a:rPr lang="en-US" altLang="en-US" sz="2400" dirty="0" err="1">
                <a:latin typeface="Arial" panose="020B0604020202020204" pitchFamily="34" charset="0"/>
              </a:rPr>
              <a:t>uchun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bitta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loyiha</a:t>
            </a:r>
            <a:r>
              <a:rPr lang="en-US" altLang="en-US" sz="2400" dirty="0">
                <a:latin typeface="Arial" panose="020B0604020202020204" pitchFamily="34" charset="0"/>
              </a:rPr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🎵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musiqa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va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generativ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ovoz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Mubert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Suno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AI).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Трехмерная модель 3" descr="Surface Pro — бордовый">
                <a:extLst>
                  <a:ext uri="{FF2B5EF4-FFF2-40B4-BE49-F238E27FC236}">
                    <a16:creationId xmlns:a16="http://schemas.microsoft.com/office/drawing/2014/main" id="{50EFAFD7-0311-4A4B-B377-7702D9E0C4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3195453"/>
                  </p:ext>
                </p:extLst>
              </p:nvPr>
            </p:nvGraphicFramePr>
            <p:xfrm>
              <a:off x="6189303" y="-87050"/>
              <a:ext cx="2497498" cy="18663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97498" cy="1866376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495283" ay="-3785311" az="-44227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053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Трехмерная модель 3" descr="Surface Pro — бордовый">
                <a:extLst>
                  <a:ext uri="{FF2B5EF4-FFF2-40B4-BE49-F238E27FC236}">
                    <a16:creationId xmlns:a16="http://schemas.microsoft.com/office/drawing/2014/main" id="{50EFAFD7-0311-4A4B-B377-7702D9E0C4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89303" y="-87050"/>
                <a:ext cx="2497498" cy="186637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FC1EC4-54A9-4188-8A66-DA8D1A6CF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https://www.dreamfaceapp.com/</a:t>
            </a:r>
          </a:p>
        </p:txBody>
      </p:sp>
      <p:pic>
        <p:nvPicPr>
          <p:cNvPr id="4" name="APT.(Kids'+Version)">
            <a:hlinkClick r:id="" action="ppaction://media"/>
            <a:extLst>
              <a:ext uri="{FF2B5EF4-FFF2-40B4-BE49-F238E27FC236}">
                <a16:creationId xmlns:a16="http://schemas.microsoft.com/office/drawing/2014/main" id="{4627EAA0-6CAF-4CB8-BB0A-2E760B57DA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6141" y="1600200"/>
            <a:ext cx="4525962" cy="4525963"/>
          </a:xfr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7B245C0-0297-48A5-8DAB-D508E1DA94E9}"/>
              </a:ext>
            </a:extLst>
          </p:cNvPr>
          <p:cNvSpPr/>
          <p:nvPr/>
        </p:nvSpPr>
        <p:spPr>
          <a:xfrm>
            <a:off x="6776185" y="1828800"/>
            <a:ext cx="2156059" cy="1963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tajriba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1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Istiqbollar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A7690-9134-4102-A736-6D0B45F8EC40}"/>
              </a:ext>
            </a:extLst>
          </p:cNvPr>
          <p:cNvSpPr txBox="1"/>
          <p:nvPr/>
        </p:nvSpPr>
        <p:spPr>
          <a:xfrm>
            <a:off x="228600" y="1740771"/>
            <a:ext cx="86868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Andalus" panose="02020603050405020304" pitchFamily="18" charset="-78"/>
              </a:rPr>
              <a:t>Kelgusi yillarda texnologiya quyidagilarga yo'naltiriladi: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b="1" dirty="0"/>
              <a:t>haqiqiy audio va video rekonstruksiya</a:t>
            </a:r>
            <a:r>
              <a:rPr lang="ru-RU" sz="2800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b="1" dirty="0"/>
              <a:t>matnga asoslangan 3D sahnalar va effektlarni yaratish</a:t>
            </a:r>
            <a:r>
              <a:rPr lang="ru-RU" sz="2800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b="1" dirty="0"/>
              <a:t>videoni avtomatik lokalizatsiya qilish va tarjima qilish</a:t>
            </a:r>
            <a:r>
              <a:rPr lang="ru-RU" sz="2800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b="1" dirty="0"/>
              <a:t>to'liq sintetik taqdimotchilar va aktyorlarni yaratish</a:t>
            </a:r>
            <a:r>
              <a:rPr lang="ru-RU" sz="2800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b="1" dirty="0"/>
              <a:t>interaktiv o'quv formatlari va virtual studiyalar</a:t>
            </a:r>
            <a:r>
              <a:rPr lang="ru-RU" sz="2800" dirty="0"/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66A451A1-E07A-4B2E-8BEA-C002BCC50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 va video </a:t>
            </a:r>
            <a:r>
              <a:rPr lang="en-US" altLang="en-US" dirty="0" err="1">
                <a:latin typeface="Arial" panose="020B0604020202020204" pitchFamily="34" charset="0"/>
              </a:rPr>
              <a:t>q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ayta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ishlash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ushbu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sohalarda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amal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qiladi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</a:t>
            </a: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9A68D9DC-B2B5-4D0A-AA8B-DA9A85297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66018"/>
            <a:ext cx="8882062" cy="3819639"/>
          </a:xfrm>
        </p:spPr>
        <p:txBody>
          <a:bodyPr>
            <a:normAutofit fontScale="92500"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ta'lim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video darslari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podkastlar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kurslar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reklama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videolar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promo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kino sanoati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jurnalistika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ijtimoiy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tarmoqlar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TikTok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YouTube, Instagram Reels).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🎯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multimedia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qayta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ishlash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b="1" dirty="0">
                <a:latin typeface="Arial" panose="020B0604020202020204" pitchFamily="34" charset="0"/>
              </a:rPr>
              <a:t> </a:t>
            </a:r>
            <a:r>
              <a:rPr lang="en-US" altLang="en-US" b="1" dirty="0" err="1">
                <a:latin typeface="Arial" panose="020B0604020202020204" pitchFamily="34" charset="0"/>
              </a:rPr>
              <a:t>Maqsadi</a:t>
            </a:r>
            <a:r>
              <a:rPr lang="en-US" altLang="en-US" b="1" dirty="0"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—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kontentni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idrok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etish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sifatini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yaxshilash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</a:t>
            </a:r>
            <a:r>
              <a:rPr lang="en-US" altLang="en-US" dirty="0" err="1">
                <a:latin typeface="Arial" panose="020B0604020202020204" pitchFamily="34" charset="0"/>
              </a:rPr>
              <a:t>a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hissiy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ta'sirlar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yoqish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en-US" dirty="0" err="1">
                <a:latin typeface="Arial" panose="020B0604020202020204" pitchFamily="34" charset="0"/>
              </a:rPr>
              <a:t>tomoshabinlarda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kuchaytirish</a:t>
            </a:r>
            <a:r>
              <a:rPr lang="en-US" altLang="en-US" dirty="0">
                <a:latin typeface="Arial" panose="020B0604020202020204" pitchFamily="34" charset="0"/>
              </a:rPr>
              <a:t>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output_free">
            <a:hlinkClick r:id="" action="ppaction://media"/>
            <a:extLst>
              <a:ext uri="{FF2B5EF4-FFF2-40B4-BE49-F238E27FC236}">
                <a16:creationId xmlns:a16="http://schemas.microsoft.com/office/drawing/2014/main" id="{E8AFB9FD-B6B8-4E93-B338-BAC75CE66C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57849" y="4872930"/>
            <a:ext cx="3529013" cy="1985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F6346BE-7CC4-45CE-894E-78E6AB772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9" y="-272142"/>
            <a:ext cx="8980829" cy="114300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🔊 Asosiy vazifalar</a:t>
            </a:r>
            <a:r>
              <a:rPr lang="en-US" b="1" dirty="0"/>
              <a:t> </a:t>
            </a:r>
            <a:r>
              <a:rPr lang="ru-RU" b="1" dirty="0" err="1"/>
              <a:t>audio ishlov berish</a:t>
            </a:r>
            <a:endParaRPr lang="en-US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6E01D46-8278-4E96-80C5-E42CB12B6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99" y="431908"/>
            <a:ext cx="9084301" cy="376997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800" dirty="0"/>
              <a:t>shovqin va keraksiz tovushlarni olib tashlash;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/>
              <a:t>ovoz balandligini normallashtirish;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/>
              <a:t>effektlarni qo'shish (Reverb, kompressor, ekvalayzer);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/>
              <a:t>ovoz treklarini aralashtirish va o'zlashtirish;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/>
              <a:t>ovozni video bilan sinxronlashtirish.</a:t>
            </a:r>
          </a:p>
        </p:txBody>
      </p:sp>
      <p:pic>
        <p:nvPicPr>
          <p:cNvPr id="4" name="Picture 4" descr="Как обрезать песню – инструкция">
            <a:extLst>
              <a:ext uri="{FF2B5EF4-FFF2-40B4-BE49-F238E27FC236}">
                <a16:creationId xmlns:a16="http://schemas.microsoft.com/office/drawing/2014/main" id="{43853EC0-80FF-4426-AB27-76F4C63D8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887" y="3446121"/>
            <a:ext cx="9144000" cy="340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14" y="-387354"/>
            <a:ext cx="8926286" cy="1830391"/>
          </a:xfrm>
        </p:spPr>
        <p:txBody>
          <a:bodyPr>
            <a:normAutofit/>
          </a:bodyPr>
          <a:lstStyle/>
          <a:p>
            <a:r>
              <a:rPr lang="ru-RU" sz="4400" b="1" dirty="0"/>
              <a:t>Videoni tahrirlashning asosiy vazifalari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CD63F-614B-4E6F-9057-8D4D22F23ACD}"/>
              </a:ext>
            </a:extLst>
          </p:cNvPr>
          <p:cNvSpPr txBox="1"/>
          <p:nvPr/>
        </p:nvSpPr>
        <p:spPr>
          <a:xfrm>
            <a:off x="0" y="989352"/>
            <a:ext cx="93617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3200" dirty="0"/>
              <a:t>parchalarni kesish va yopishtirish;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/>
              <a:t>o'tish va effektlarni qo'shish;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/>
              <a:t>ranglarni tuzatish, barqarorlashtirish, kesish;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/>
              <a:t>subtitrlar, sarlavhalar, infografikani qo'shish;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 err="1"/>
              <a:t>kerakli</a:t>
            </a:r>
            <a:r>
              <a:rPr lang="ru-RU" sz="3200" dirty="0"/>
              <a:t> </a:t>
            </a:r>
            <a:r>
              <a:rPr lang="ru-RU" sz="3200" dirty="0" err="1"/>
              <a:t>format</a:t>
            </a:r>
            <a:r>
              <a:rPr lang="en-US" sz="3200" dirty="0"/>
              <a:t>d</a:t>
            </a:r>
            <a:r>
              <a:rPr lang="ru-RU" sz="3200" dirty="0"/>
              <a:t>a ko'rsatish va eksport qilish.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E98B67-43EE-4575-86F9-080EC7C40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980" y="3409776"/>
            <a:ext cx="8043863" cy="43825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</a:t>
            </a:r>
            <a:r>
              <a:rPr lang="ru-RU" dirty="0" err="1"/>
              <a:t>ideo</a:t>
            </a:r>
            <a:r>
              <a:rPr dirty="0" err="1"/>
              <a:t>materiallar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ishlash</a:t>
            </a:r>
            <a:r>
              <a:rPr lang="en-US" dirty="0"/>
              <a:t> </a:t>
            </a:r>
            <a:r>
              <a:rPr lang="en-US" dirty="0" err="1"/>
              <a:t>Bosqichlari</a:t>
            </a:r>
            <a:endParaRPr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00EDB79-9539-45BE-A4F0-5E7BA21AC1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9939101"/>
              </p:ext>
            </p:extLst>
          </p:nvPr>
        </p:nvGraphicFramePr>
        <p:xfrm>
          <a:off x="457200" y="1897221"/>
          <a:ext cx="8229600" cy="396240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65809718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20673221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8344546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sz="2000" b="1" dirty="0" err="1"/>
                        <a:t>Bosqich</a:t>
                      </a:r>
                      <a:endParaRPr lang="ru-RU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1" dirty="0"/>
                        <a:t>Audio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1" dirty="0"/>
                        <a:t>Video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397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b="1" dirty="0"/>
                        <a:t>1. </a:t>
                      </a:r>
                      <a:r>
                        <a:rPr lang="en-US" b="1" dirty="0" err="1"/>
                        <a:t>Qamrab</a:t>
                      </a:r>
                      <a:r>
                        <a:rPr lang="ru-RU" b="1" dirty="0"/>
                        <a:t> </a:t>
                      </a:r>
                      <a:r>
                        <a:rPr lang="ru-RU" b="1" dirty="0" err="1"/>
                        <a:t>olish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Mikrofon bilan ovoz yozish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Kamerani suratga olish yoki Ekranni yozib olish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5631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b="1"/>
                        <a:t>2. Tayyorgarlik</a:t>
                      </a:r>
                      <a:endParaRPr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Qo'shimcha qismlarni olib tashlash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Kliplarni kesish va saralash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595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b="1"/>
                        <a:t>3. Tozalash</a:t>
                      </a:r>
                      <a:endParaRPr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Shovqinni kamaytirish, normallashtirish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Jitterni yo'q qilish, barqarorlashtirish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200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b="1"/>
                        <a:t>4. Tahrirlash</a:t>
                      </a:r>
                      <a:endParaRPr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O'rnatish, effektlar, aralashtirish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O'tishlar, subtitrlar, animatsiya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222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b="1"/>
                        <a:t>5. Rangni Tuzatish / Muvozanat</a:t>
                      </a:r>
                      <a:endParaRPr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Ekvalayzer, kompressor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Kontrast, to'yinganlik, yorug'lik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82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b="1"/>
                        <a:t>6. Eksport</a:t>
                      </a:r>
                      <a:endParaRPr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MP3, WAV, FLAC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MP4, MOV, AVI, MKV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021823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Zamonaviy texnologiyalar</a:t>
            </a:r>
            <a:br>
              <a:rPr lang="ru-RU" b="1" dirty="0"/>
            </a:br>
            <a:r>
              <a:rPr lang="en-US" b="1" dirty="0"/>
              <a:t>🎧 </a:t>
            </a:r>
            <a:r>
              <a:rPr lang="ru-RU" b="1" dirty="0"/>
              <a:t>Ovozni qayta ishlash texnologiyalari: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87187-346E-41E4-9D6F-FEF9A766964D}"/>
              </a:ext>
            </a:extLst>
          </p:cNvPr>
          <p:cNvSpPr txBox="1"/>
          <p:nvPr/>
        </p:nvSpPr>
        <p:spPr>
          <a:xfrm>
            <a:off x="108858" y="1601278"/>
            <a:ext cx="8763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1. AI-</a:t>
            </a:r>
            <a:r>
              <a:rPr lang="ru-RU" sz="2400" b="1" dirty="0"/>
              <a:t>shovqinni bekor qilish</a:t>
            </a:r>
            <a:endParaRPr lang="ru-RU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1" dirty="0" err="1"/>
              <a:t>Krisp</a:t>
            </a:r>
            <a:r>
              <a:rPr lang="en-US" sz="2400" i="1" dirty="0"/>
              <a:t>, Adobe Podcast, LALAL.AI</a:t>
            </a:r>
            <a:r>
              <a:rPr lang="en-US" sz="2400" dirty="0"/>
              <a:t> — </a:t>
            </a:r>
            <a:r>
              <a:rPr lang="ru-RU" sz="2400" dirty="0"/>
              <a:t>neyron tarmoqlar yordamida fon shovqinini </a:t>
            </a:r>
            <a:r>
              <a:rPr lang="ru-RU" sz="2400" dirty="0" err="1"/>
              <a:t>yo'q</a:t>
            </a:r>
            <a:r>
              <a:rPr lang="ru-RU" sz="2400" dirty="0"/>
              <a:t> </a:t>
            </a:r>
            <a:r>
              <a:rPr lang="ru-RU" sz="2400" dirty="0" err="1"/>
              <a:t>qili</a:t>
            </a:r>
            <a:r>
              <a:rPr lang="en-US" sz="2400" dirty="0" err="1"/>
              <a:t>sh</a:t>
            </a:r>
            <a:r>
              <a:rPr lang="ru-RU" sz="2400" dirty="0"/>
              <a:t>.</a:t>
            </a:r>
          </a:p>
          <a:p>
            <a:r>
              <a:rPr lang="en-US" sz="2400" b="1" dirty="0"/>
              <a:t>2. </a:t>
            </a:r>
            <a:r>
              <a:rPr lang="ru-RU" sz="2400" b="1" dirty="0"/>
              <a:t>Avtomatik ovoz balandligini normallashtirish</a:t>
            </a:r>
            <a:endParaRPr lang="ru-RU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err="1"/>
              <a:t>o'rnatilgan</a:t>
            </a:r>
            <a:r>
              <a:rPr lang="en-US" sz="2400" dirty="0"/>
              <a:t> </a:t>
            </a:r>
            <a:r>
              <a:rPr lang="en-US" sz="2400" dirty="0" err="1"/>
              <a:t>dasturlar</a:t>
            </a:r>
            <a:r>
              <a:rPr lang="ru-RU" sz="2400" dirty="0"/>
              <a:t> </a:t>
            </a:r>
            <a:r>
              <a:rPr lang="en-US" sz="2400" i="1" dirty="0"/>
              <a:t>Audacity</a:t>
            </a:r>
            <a:r>
              <a:rPr lang="en-US" sz="2400" dirty="0"/>
              <a:t>, </a:t>
            </a:r>
            <a:r>
              <a:rPr lang="en-US" sz="2400" i="1" dirty="0"/>
              <a:t>Adobe Audition</a:t>
            </a:r>
            <a:r>
              <a:rPr lang="en-US" sz="2400" dirty="0"/>
              <a:t>, </a:t>
            </a:r>
            <a:r>
              <a:rPr lang="en-US" sz="2400" i="1" dirty="0"/>
              <a:t>DaVinci </a:t>
            </a:r>
            <a:r>
              <a:rPr lang="en-US" sz="2400" i="1" dirty="0" err="1"/>
              <a:t>Fairlight</a:t>
            </a:r>
            <a:r>
              <a:rPr lang="en-US" sz="2400" dirty="0"/>
              <a:t>.</a:t>
            </a:r>
          </a:p>
          <a:p>
            <a:r>
              <a:rPr lang="en-US" sz="2400" b="1" dirty="0"/>
              <a:t>3. </a:t>
            </a:r>
            <a:r>
              <a:rPr lang="ru-RU" sz="2400" b="1" dirty="0"/>
              <a:t>Nutq sintezi (</a:t>
            </a:r>
            <a:r>
              <a:rPr lang="en-US" sz="2400" b="1" dirty="0"/>
              <a:t>Text-to-Speech)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1" dirty="0" err="1"/>
              <a:t>ElevenLabs</a:t>
            </a:r>
            <a:r>
              <a:rPr lang="en-US" sz="2400" i="1" dirty="0"/>
              <a:t>, </a:t>
            </a:r>
            <a:r>
              <a:rPr lang="en-US" sz="2400" i="1" dirty="0" err="1"/>
              <a:t>Synthesia</a:t>
            </a:r>
            <a:r>
              <a:rPr lang="en-US" sz="2400" i="1" dirty="0"/>
              <a:t>, Play.ht</a:t>
            </a:r>
            <a:r>
              <a:rPr lang="en-US" sz="2400" dirty="0"/>
              <a:t> </a:t>
            </a:r>
            <a:r>
              <a:rPr lang="ru-RU" sz="2400" dirty="0"/>
              <a:t>video uchun haqiqiy nutq yarating.</a:t>
            </a:r>
          </a:p>
          <a:p>
            <a:r>
              <a:rPr lang="en-US" sz="2400" b="1" dirty="0"/>
              <a:t>4. Speech-to-Text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1" dirty="0"/>
              <a:t>Whisper AI, Descript</a:t>
            </a:r>
            <a:r>
              <a:rPr lang="en-US" sz="2400" dirty="0"/>
              <a:t> </a:t>
            </a:r>
            <a:r>
              <a:rPr lang="ru-RU" sz="2400" dirty="0"/>
              <a:t>subtitrlar uchun ovozni matnga aylantiring.</a:t>
            </a:r>
          </a:p>
          <a:p>
            <a:r>
              <a:rPr lang="en-US" sz="2400" b="1" dirty="0"/>
              <a:t>5. </a:t>
            </a:r>
            <a:r>
              <a:rPr lang="ru-RU" sz="2400" b="1" dirty="0"/>
              <a:t>Bulutli audio-</a:t>
            </a:r>
            <a:r>
              <a:rPr lang="en-US" sz="2400" b="1" dirty="0"/>
              <a:t>DAW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1" dirty="0" err="1"/>
              <a:t>Soundtrap</a:t>
            </a:r>
            <a:r>
              <a:rPr lang="en-US" sz="2400" i="1" dirty="0"/>
              <a:t>, </a:t>
            </a:r>
            <a:r>
              <a:rPr lang="en-US" sz="2400" i="1" dirty="0" err="1"/>
              <a:t>BandLab</a:t>
            </a:r>
            <a:r>
              <a:rPr lang="en-US" sz="2400" dirty="0"/>
              <a:t> — </a:t>
            </a:r>
            <a:r>
              <a:rPr lang="ru-RU" sz="2400" dirty="0"/>
              <a:t>dasturlarni o'rnatmasdan onlayn musiqa bilan ishlash.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308892" cy="114300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Zamonaviy texnologiyalar</a:t>
            </a:r>
            <a:br>
              <a:rPr lang="ru-RU" b="1" dirty="0"/>
            </a:br>
            <a:r>
              <a:rPr lang="en-US" b="1" dirty="0"/>
              <a:t>🎥 </a:t>
            </a:r>
            <a:r>
              <a:rPr lang="ru-RU" b="1" dirty="0"/>
              <a:t>Videoni qayta ishlash </a:t>
            </a:r>
            <a:r>
              <a:rPr lang="ru-RU" b="1" dirty="0" err="1"/>
              <a:t>texnologiyalari</a:t>
            </a:r>
            <a:r>
              <a:rPr lang="ru-RU" b="1" dirty="0"/>
              <a:t>: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8F20DA-6B60-45B1-BF96-250FB340B47E}"/>
              </a:ext>
            </a:extLst>
          </p:cNvPr>
          <p:cNvSpPr txBox="1"/>
          <p:nvPr/>
        </p:nvSpPr>
        <p:spPr>
          <a:xfrm>
            <a:off x="261256" y="1595021"/>
            <a:ext cx="833845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ru-RU" sz="2800" b="1" dirty="0" err="1"/>
              <a:t>Sun'iy</a:t>
            </a:r>
            <a:r>
              <a:rPr lang="ru-RU" sz="2800" b="1" dirty="0"/>
              <a:t> </a:t>
            </a:r>
            <a:r>
              <a:rPr lang="ru-RU" sz="2800" b="1" dirty="0" err="1"/>
              <a:t>intellekt</a:t>
            </a:r>
            <a:r>
              <a:rPr lang="en-US" sz="2800" b="1" dirty="0"/>
              <a:t>l</a:t>
            </a:r>
            <a:r>
              <a:rPr lang="ru-RU" sz="2800" b="1" dirty="0"/>
              <a:t>i </a:t>
            </a:r>
            <a:r>
              <a:rPr lang="en-US" sz="2800" b="1" dirty="0" err="1"/>
              <a:t>montaj</a:t>
            </a:r>
            <a:r>
              <a:rPr lang="ru-RU" sz="2800" b="1" dirty="0"/>
              <a:t> va </a:t>
            </a:r>
            <a:r>
              <a:rPr lang="ru-RU" sz="2800" b="1" dirty="0" err="1"/>
              <a:t>avtomatik</a:t>
            </a:r>
            <a:r>
              <a:rPr lang="ru-RU" sz="2800" b="1" dirty="0"/>
              <a:t> </a:t>
            </a:r>
            <a:r>
              <a:rPr lang="ru-RU" sz="2800" b="1" dirty="0" err="1"/>
              <a:t>kesish</a:t>
            </a:r>
            <a:r>
              <a:rPr lang="ru-RU" sz="2800" dirty="0"/>
              <a:t> — </a:t>
            </a:r>
            <a:r>
              <a:rPr lang="en-US" sz="2800" i="1" dirty="0"/>
              <a:t>Runway ML, Descript, </a:t>
            </a:r>
            <a:r>
              <a:rPr lang="en-US" sz="2800" i="1" dirty="0" err="1"/>
              <a:t>AutoCut</a:t>
            </a:r>
            <a:r>
              <a:rPr lang="en-US" sz="28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2800" b="1" dirty="0"/>
              <a:t>Color Grading</a:t>
            </a:r>
            <a:r>
              <a:rPr lang="en-US" sz="2800" dirty="0"/>
              <a:t> — </a:t>
            </a:r>
            <a:r>
              <a:rPr lang="ru-RU" sz="2800" dirty="0"/>
              <a:t>professional ranglarni tuzatish (</a:t>
            </a:r>
            <a:r>
              <a:rPr lang="en-US" sz="2800" i="1" dirty="0"/>
              <a:t>DaVinci Resolve</a:t>
            </a:r>
            <a:r>
              <a:rPr lang="en-US" sz="2800" dirty="0"/>
              <a:t>).</a:t>
            </a:r>
          </a:p>
          <a:p>
            <a:pPr>
              <a:buFont typeface="+mj-lt"/>
              <a:buAutoNum type="arabicPeriod"/>
            </a:pPr>
            <a:r>
              <a:rPr lang="en-US" sz="2800" b="1" dirty="0"/>
              <a:t>Motion Tracking</a:t>
            </a:r>
            <a:r>
              <a:rPr lang="en-US" sz="2800" dirty="0"/>
              <a:t> — </a:t>
            </a:r>
            <a:r>
              <a:rPr lang="ru-RU" sz="2800" dirty="0"/>
              <a:t>harakatlanuvchi ob'ektlarni kuzatish (</a:t>
            </a:r>
            <a:r>
              <a:rPr lang="en-US" sz="2800" i="1" dirty="0"/>
              <a:t>After Effects, </a:t>
            </a:r>
            <a:r>
              <a:rPr lang="en-US" sz="2800" i="1" dirty="0" err="1"/>
              <a:t>HitFilm</a:t>
            </a:r>
            <a:r>
              <a:rPr lang="en-US" sz="2800" dirty="0"/>
              <a:t>).</a:t>
            </a:r>
          </a:p>
          <a:p>
            <a:pPr>
              <a:buFont typeface="+mj-lt"/>
              <a:buAutoNum type="arabicPeriod"/>
            </a:pPr>
            <a:r>
              <a:rPr lang="en-US" sz="2800" b="1" dirty="0"/>
              <a:t>Green Screen / Chroma Key</a:t>
            </a:r>
            <a:r>
              <a:rPr lang="en-US" sz="2800" dirty="0"/>
              <a:t> — </a:t>
            </a:r>
            <a:r>
              <a:rPr lang="ru-RU" sz="2800" dirty="0"/>
              <a:t>videodagi fonni almashtirish (</a:t>
            </a:r>
            <a:r>
              <a:rPr lang="en-US" sz="2800" i="1" dirty="0" err="1"/>
              <a:t>CapCut</a:t>
            </a:r>
            <a:r>
              <a:rPr lang="en-US" sz="2800" i="1" dirty="0"/>
              <a:t>, Premiere Pro</a:t>
            </a:r>
            <a:r>
              <a:rPr lang="en-US" sz="2800" dirty="0"/>
              <a:t>).</a:t>
            </a:r>
          </a:p>
          <a:p>
            <a:pPr>
              <a:buFont typeface="+mj-lt"/>
              <a:buAutoNum type="arabicPeriod"/>
            </a:pPr>
            <a:r>
              <a:rPr lang="en-US" sz="2800" b="1" dirty="0"/>
              <a:t>AI Super Resolution</a:t>
            </a:r>
            <a:r>
              <a:rPr lang="en-US" sz="2800" dirty="0"/>
              <a:t> — </a:t>
            </a:r>
            <a:r>
              <a:rPr lang="ru-RU" sz="2800" dirty="0"/>
              <a:t>eski videolarning sifatini oshirish (</a:t>
            </a:r>
            <a:r>
              <a:rPr lang="en-US" sz="2800" i="1" dirty="0"/>
              <a:t>Topaz Video Enhance AI</a:t>
            </a:r>
            <a:r>
              <a:rPr lang="en-US" sz="2800" dirty="0"/>
              <a:t>).</a:t>
            </a:r>
          </a:p>
          <a:p>
            <a:pPr>
              <a:buFont typeface="+mj-lt"/>
              <a:buAutoNum type="arabicPeriod"/>
            </a:pPr>
            <a:r>
              <a:rPr lang="ru-RU" sz="2800" b="1" dirty="0"/>
              <a:t>Bulutli muharrirlar</a:t>
            </a:r>
            <a:r>
              <a:rPr lang="ru-RU" sz="2800" dirty="0"/>
              <a:t> — </a:t>
            </a:r>
            <a:r>
              <a:rPr lang="en-US" sz="2800" i="1" dirty="0" err="1"/>
              <a:t>Kapwing</a:t>
            </a:r>
            <a:r>
              <a:rPr lang="en-US" sz="2800" i="1" dirty="0"/>
              <a:t>, Canva Video, </a:t>
            </a:r>
            <a:r>
              <a:rPr lang="en-US" sz="2800" i="1" dirty="0" err="1"/>
              <a:t>Clipchamp</a:t>
            </a:r>
            <a:r>
              <a:rPr lang="en-US" sz="2800" dirty="0"/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012" y="6062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</a:t>
            </a:r>
            <a:r>
              <a:rPr lang="ru-RU" dirty="0" err="1"/>
              <a:t>vozni</a:t>
            </a:r>
            <a:r>
              <a:rPr lang="en-US" dirty="0"/>
              <a:t> </a:t>
            </a:r>
            <a:r>
              <a:rPr lang="ru-RU" dirty="0" err="1"/>
              <a:t>qayta</a:t>
            </a:r>
            <a:r>
              <a:rPr lang="ru-RU" dirty="0"/>
              <a:t> </a:t>
            </a:r>
            <a:r>
              <a:rPr lang="ru-RU" dirty="0" err="1"/>
              <a:t>ishlash</a:t>
            </a:r>
            <a:r>
              <a:rPr lang="ru-RU" dirty="0"/>
              <a:t> </a:t>
            </a:r>
            <a:r>
              <a:rPr lang="ru-RU" dirty="0" err="1"/>
              <a:t>uchun</a:t>
            </a:r>
            <a:r>
              <a:rPr lang="en-US" dirty="0"/>
              <a:t> </a:t>
            </a:r>
            <a:r>
              <a:rPr lang="en-US" dirty="0" err="1"/>
              <a:t>ommabop</a:t>
            </a:r>
            <a:r>
              <a:rPr lang="en-US" dirty="0"/>
              <a:t> </a:t>
            </a:r>
            <a:r>
              <a:rPr lang="en-US" dirty="0" err="1"/>
              <a:t>dasturlar</a:t>
            </a:r>
            <a:r>
              <a:rPr lang="en-US" dirty="0"/>
              <a:t> </a:t>
            </a:r>
            <a:endParaRPr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B8104F8D-5BA2-4353-A4D8-8FC50A9405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2091813"/>
              </p:ext>
            </p:extLst>
          </p:nvPr>
        </p:nvGraphicFramePr>
        <p:xfrm>
          <a:off x="0" y="1261995"/>
          <a:ext cx="9144000" cy="5760720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2603018">
                  <a:extLst>
                    <a:ext uri="{9D8B030D-6E8A-4147-A177-3AD203B41FA5}">
                      <a16:colId xmlns:a16="http://schemas.microsoft.com/office/drawing/2014/main" val="758325408"/>
                    </a:ext>
                  </a:extLst>
                </a:gridCol>
                <a:gridCol w="2868631">
                  <a:extLst>
                    <a:ext uri="{9D8B030D-6E8A-4147-A177-3AD203B41FA5}">
                      <a16:colId xmlns:a16="http://schemas.microsoft.com/office/drawing/2014/main" val="116872747"/>
                    </a:ext>
                  </a:extLst>
                </a:gridCol>
                <a:gridCol w="3672351">
                  <a:extLst>
                    <a:ext uri="{9D8B030D-6E8A-4147-A177-3AD203B41FA5}">
                      <a16:colId xmlns:a16="http://schemas.microsoft.com/office/drawing/2014/main" val="1767641456"/>
                    </a:ext>
                  </a:extLst>
                </a:gridCol>
              </a:tblGrid>
              <a:tr h="434918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Dastur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Maqsad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Xususiyatlari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175181"/>
                  </a:ext>
                </a:extLst>
              </a:tr>
              <a:tr h="7828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Audacity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Universal audio muharriri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Bepul, effektlar va plaginlar bilan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8692286"/>
                  </a:ext>
                </a:extLst>
              </a:tr>
              <a:tr h="1130787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Adobe Audition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>
                          <a:solidFill>
                            <a:schemeClr val="tx1"/>
                          </a:solidFill>
                        </a:rPr>
                        <a:t>Ovozni qayta ishlash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>
                          <a:solidFill>
                            <a:schemeClr val="tx1"/>
                          </a:solidFill>
                        </a:rPr>
                        <a:t>Shovqinni bekor qilish va spektrogrammani qo'llab-quvvatlash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8611591"/>
                  </a:ext>
                </a:extLst>
              </a:tr>
              <a:tr h="810556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FL Studio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>
                          <a:solidFill>
                            <a:schemeClr val="tx1"/>
                          </a:solidFill>
                        </a:rPr>
                        <a:t>Musiqa yaratish va aralashtirish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>
                          <a:solidFill>
                            <a:schemeClr val="tx1"/>
                          </a:solidFill>
                        </a:rPr>
                        <a:t>Katta asboblar kutubxonasi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0959439"/>
                  </a:ext>
                </a:extLst>
              </a:tr>
              <a:tr h="782853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Logic Pro X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>
                          <a:solidFill>
                            <a:schemeClr val="tx1"/>
                          </a:solidFill>
                        </a:rPr>
                        <a:t>Uchun musiqa studiyasi </a:t>
                      </a: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Mac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>
                          <a:solidFill>
                            <a:schemeClr val="tx1"/>
                          </a:solidFill>
                        </a:rPr>
                        <a:t>Bastakorlar va prodyuserlar uchun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4303626"/>
                  </a:ext>
                </a:extLst>
              </a:tr>
              <a:tr h="782853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Krisp / Adobe Podcast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AI-</a:t>
                      </a:r>
                      <a:r>
                        <a:rPr lang="ru-RU" sz="2400">
                          <a:solidFill>
                            <a:schemeClr val="tx1"/>
                          </a:solidFill>
                        </a:rPr>
                        <a:t>ovozni tozalash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>
                          <a:solidFill>
                            <a:schemeClr val="tx1"/>
                          </a:solidFill>
                        </a:rPr>
                        <a:t>Haqiqiy vaqtda shovqinlarni olib tashlaydi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8339479"/>
                  </a:ext>
                </a:extLst>
              </a:tr>
              <a:tr h="810556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WaveLab / Sound Forge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>
                          <a:solidFill>
                            <a:schemeClr val="tx1"/>
                          </a:solidFill>
                        </a:rPr>
                        <a:t>O'zlashtirish va tiklash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Professional studiya formatlari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819687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</a:t>
            </a:r>
            <a:r>
              <a:rPr lang="ru-RU" dirty="0" err="1"/>
              <a:t>ideo</a:t>
            </a:r>
            <a:r>
              <a:rPr lang="en-US" dirty="0"/>
              <a:t> </a:t>
            </a:r>
            <a:r>
              <a:rPr lang="ru-RU" dirty="0" err="1"/>
              <a:t>tahrirlash</a:t>
            </a:r>
            <a:r>
              <a:rPr lang="ru-RU" dirty="0"/>
              <a:t> </a:t>
            </a:r>
            <a:r>
              <a:rPr lang="ru-RU" dirty="0" err="1"/>
              <a:t>uchun</a:t>
            </a:r>
            <a:r>
              <a:rPr lang="en-US" dirty="0"/>
              <a:t> </a:t>
            </a:r>
            <a:r>
              <a:rPr lang="en-US" dirty="0" err="1"/>
              <a:t>ommabop</a:t>
            </a:r>
            <a:r>
              <a:rPr lang="en-US" dirty="0"/>
              <a:t> </a:t>
            </a:r>
            <a:r>
              <a:rPr lang="en-US" dirty="0" err="1"/>
              <a:t>dasturlar</a:t>
            </a:r>
            <a:r>
              <a:rPr lang="en-US" dirty="0"/>
              <a:t> </a:t>
            </a:r>
            <a:endParaRPr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B8104F8D-5BA2-4353-A4D8-8FC50A9405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533548"/>
              </p:ext>
            </p:extLst>
          </p:nvPr>
        </p:nvGraphicFramePr>
        <p:xfrm>
          <a:off x="77821" y="1494732"/>
          <a:ext cx="8988357" cy="5139750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2742381">
                  <a:extLst>
                    <a:ext uri="{9D8B030D-6E8A-4147-A177-3AD203B41FA5}">
                      <a16:colId xmlns:a16="http://schemas.microsoft.com/office/drawing/2014/main" val="758325408"/>
                    </a:ext>
                  </a:extLst>
                </a:gridCol>
                <a:gridCol w="2407497">
                  <a:extLst>
                    <a:ext uri="{9D8B030D-6E8A-4147-A177-3AD203B41FA5}">
                      <a16:colId xmlns:a16="http://schemas.microsoft.com/office/drawing/2014/main" val="116872747"/>
                    </a:ext>
                  </a:extLst>
                </a:gridCol>
                <a:gridCol w="3838479">
                  <a:extLst>
                    <a:ext uri="{9D8B030D-6E8A-4147-A177-3AD203B41FA5}">
                      <a16:colId xmlns:a16="http://schemas.microsoft.com/office/drawing/2014/main" val="1767641456"/>
                    </a:ext>
                  </a:extLst>
                </a:gridCol>
              </a:tblGrid>
              <a:tr h="423889">
                <a:tc>
                  <a:txBody>
                    <a:bodyPr/>
                    <a:lstStyle/>
                    <a:p>
                      <a:r>
                        <a:rPr lang="ru-RU" sz="2000" b="1" dirty="0">
                          <a:solidFill>
                            <a:schemeClr val="tx1"/>
                          </a:solidFill>
                        </a:rPr>
                        <a:t>Dastur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1" dirty="0">
                          <a:solidFill>
                            <a:schemeClr val="tx1"/>
                          </a:solidFill>
                        </a:rPr>
                        <a:t>Darajasi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1" dirty="0">
                          <a:solidFill>
                            <a:schemeClr val="tx1"/>
                          </a:solidFill>
                        </a:rPr>
                        <a:t>Xususiyatlari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175181"/>
                  </a:ext>
                </a:extLst>
              </a:tr>
              <a:tr h="749958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Adobe Premiere Pro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tx1"/>
                          </a:solidFill>
                        </a:rPr>
                        <a:t>Professional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Bilan integratsiya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After Effects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8692286"/>
                  </a:ext>
                </a:extLst>
              </a:tr>
              <a:tr h="932493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DaVinci Resolve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Professional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Bepul versiya, kuchli ranglarni tuzatish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8611591"/>
                  </a:ext>
                </a:extLst>
              </a:tr>
              <a:tr h="649919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Final Cut Pro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 dirty="0" err="1">
                          <a:solidFill>
                            <a:schemeClr val="tx1"/>
                          </a:solidFill>
                        </a:rPr>
                        <a:t>Profess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ional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Mac)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tx1"/>
                          </a:solidFill>
                        </a:rPr>
                        <a:t>Yuqori renderlash tezligi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0959439"/>
                  </a:ext>
                </a:extLst>
              </a:tr>
              <a:tr h="932493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CapCut / VN / InShot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tx1"/>
                          </a:solidFill>
                        </a:rPr>
                        <a:t>Boshlang'ich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tx1"/>
                          </a:solidFill>
                        </a:rPr>
                        <a:t>Oddiy tahrirlash, avtomatik effektlar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4303626"/>
                  </a:ext>
                </a:extLst>
              </a:tr>
              <a:tr h="749958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Runway ML / Descript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AI-</a:t>
                      </a:r>
                      <a:r>
                        <a:rPr lang="ru-RU" sz="2000">
                          <a:solidFill>
                            <a:schemeClr val="tx1"/>
                          </a:solidFill>
                        </a:rPr>
                        <a:t>video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tx1"/>
                          </a:solidFill>
                        </a:rPr>
                        <a:t>Avtomatik o'rnatish va ovozli aktyorlik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8339479"/>
                  </a:ext>
                </a:extLst>
              </a:tr>
              <a:tr h="649919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Blender Video Editor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tx1"/>
                          </a:solidFill>
                        </a:rPr>
                        <a:t>Bepul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3 ga o'rnatilgan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D-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chorshanba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Blender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8196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514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1833</TotalTime>
  <Words>1148</Words>
  <Application>Microsoft Office PowerPoint</Application>
  <PresentationFormat>Экран (4:3)</PresentationFormat>
  <Paragraphs>190</Paragraphs>
  <Slides>17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Arial Black</vt:lpstr>
      <vt:lpstr>Calibri</vt:lpstr>
      <vt:lpstr>Office Theme</vt:lpstr>
      <vt:lpstr>Audio va video materiallarni qayta ishlash texnologiyalari</vt:lpstr>
      <vt:lpstr>Audio va video qayta ishlash ushbu sohalarda amal qiladi : </vt:lpstr>
      <vt:lpstr>🔊 Asosiy vazifalar audio ishlov berish</vt:lpstr>
      <vt:lpstr>Videoni tahrirlashning asosiy vazifalari</vt:lpstr>
      <vt:lpstr>Videomateriallar bilan ishlash Bosqichlari</vt:lpstr>
      <vt:lpstr>Zamonaviy texnologiyalar 🎧 Ovozni qayta ishlash texnologiyalari:</vt:lpstr>
      <vt:lpstr>Zamonaviy texnologiyalar 🎥 Videoni qayta ishlash texnologiyalari:</vt:lpstr>
      <vt:lpstr>Ovozni qayta ishlash uchun ommabop dasturlar </vt:lpstr>
      <vt:lpstr>Video tahrirlash uchun ommabop dasturlar </vt:lpstr>
      <vt:lpstr>Audio va video ishlov berishda AI</vt:lpstr>
      <vt:lpstr>Mobil ilovalar</vt:lpstr>
      <vt:lpstr>Презентация PowerPoint</vt:lpstr>
      <vt:lpstr>Keys </vt:lpstr>
      <vt:lpstr>Презентация PowerPoint</vt:lpstr>
      <vt:lpstr>2025 yilgi tendentsiyalar</vt:lpstr>
      <vt:lpstr>https://www.dreamfaceapp.com/</vt:lpstr>
      <vt:lpstr>Istiqbollar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Обработка аудио- и видеоматериалов: современные технологии</dc:title>
  <dc:subject/>
  <dc:creator>Yandex.Translate</dc:creator>
  <cp:keywords/>
  <dc:description>Translated with Yandex.Translate</dc:description>
  <cp:lastModifiedBy>Kibriyo</cp:lastModifiedBy>
  <cp:revision>47</cp:revision>
  <dcterms:created xsi:type="dcterms:W3CDTF">2013-01-27T09:14:16Z</dcterms:created>
  <dcterms:modified xsi:type="dcterms:W3CDTF">2025-11-09T11:08:07Z</dcterms:modified>
  <cp:category/>
</cp:coreProperties>
</file>